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1" r:id="rId3"/>
    <p:sldId id="285" r:id="rId4"/>
    <p:sldId id="292" r:id="rId5"/>
    <p:sldId id="257" r:id="rId6"/>
    <p:sldId id="259" r:id="rId7"/>
    <p:sldId id="260" r:id="rId8"/>
    <p:sldId id="286" r:id="rId9"/>
    <p:sldId id="261" r:id="rId10"/>
    <p:sldId id="262" r:id="rId11"/>
    <p:sldId id="287" r:id="rId12"/>
    <p:sldId id="288" r:id="rId13"/>
    <p:sldId id="263" r:id="rId14"/>
    <p:sldId id="289" r:id="rId15"/>
    <p:sldId id="264" r:id="rId16"/>
    <p:sldId id="265" r:id="rId17"/>
    <p:sldId id="266" r:id="rId18"/>
    <p:sldId id="293" r:id="rId19"/>
    <p:sldId id="290" r:id="rId20"/>
    <p:sldId id="268" r:id="rId21"/>
    <p:sldId id="294" r:id="rId22"/>
    <p:sldId id="267" r:id="rId23"/>
    <p:sldId id="270" r:id="rId24"/>
    <p:sldId id="271" r:id="rId25"/>
    <p:sldId id="272" r:id="rId26"/>
    <p:sldId id="273" r:id="rId27"/>
    <p:sldId id="296" r:id="rId28"/>
    <p:sldId id="29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9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8" d="100"/>
          <a:sy n="88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61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95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642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62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92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680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476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35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42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439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629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5B1F4-4FAA-4022-A21C-998906BF4355}" type="datetimeFigureOut">
              <a:rPr lang="en-US" smtClean="0"/>
              <a:t>11/10/2022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93076-1013-4C1A-94C0-DEF0047589A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515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4176" y="1952201"/>
            <a:ext cx="7602395" cy="30008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Un avion peut être pollué par des phénomènes météorologiques (neige, givre, etc</a:t>
            </a:r>
            <a:r>
              <a:rPr lang="fr-FR" dirty="0" smtClean="0"/>
              <a:t>.) </a:t>
            </a:r>
            <a:r>
              <a:rPr lang="fr-FR" dirty="0" smtClean="0"/>
              <a:t>lorsqu'il est au </a:t>
            </a:r>
            <a:r>
              <a:rPr lang="fr-FR" dirty="0" smtClean="0"/>
              <a:t>sol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accumuler </a:t>
            </a:r>
            <a:r>
              <a:rPr lang="fr-FR" dirty="0" smtClean="0"/>
              <a:t>de la glace sur les éléments soumis au vent relatif (bords d'attaque, entrées d'air des réacteurs, pare-brise, etc.) lorsqu'il est en vol.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smtClean="0"/>
              <a:t>cette </a:t>
            </a:r>
            <a:r>
              <a:rPr lang="fr-FR" b="1" dirty="0" smtClean="0"/>
              <a:t>pollution a un effet désastreux sur les caractéristiques aérodynamiques</a:t>
            </a:r>
            <a:r>
              <a:rPr lang="fr-FR" dirty="0" smtClean="0"/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888371" y="174562"/>
            <a:ext cx="380565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/>
              <a:t>Systèmes d’antigivrage et de dégivrage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4073183" y="612798"/>
            <a:ext cx="1125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Le givrage</a:t>
            </a:r>
            <a:endParaRPr lang="en-US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5172" y="543894"/>
            <a:ext cx="3821408" cy="599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419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02498" y="804677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1487" y="1330188"/>
            <a:ext cx="7607478" cy="54508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i="1" u="none" strike="noStrike" dirty="0" smtClean="0">
                <a:solidFill>
                  <a:srgbClr val="000000"/>
                </a:solidFill>
              </a:rPr>
              <a:t>Antigivrage des réacteurs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0" i="0" u="none" strike="noStrike" dirty="0" smtClean="0">
                <a:solidFill>
                  <a:srgbClr val="000000"/>
                </a:solidFill>
              </a:rPr>
              <a:t>Selon les avions, l'antigivrage des entrées d'air des réacteurs est alimenté soit par les mêmes prélèvements que la génération pneumatique, soit par des prélèvements spécifiques.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0" i="0" u="none" strike="noStrike" dirty="0" smtClean="0">
                <a:solidFill>
                  <a:srgbClr val="000000"/>
                </a:solidFill>
              </a:rPr>
              <a:t>Chaque réacteur possède une vanne d'antigivrage en aval du prélèvement d'air, chacune possédant son interrupteur de commande. En général, si une vanne perd son alimentation électrique elle s'ouvre par sécurité.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0" i="0" u="none" strike="noStrike" dirty="0" smtClean="0">
                <a:solidFill>
                  <a:srgbClr val="000000"/>
                </a:solidFill>
              </a:rPr>
              <a:t>L'antigivrage des réacteurs est utilisé </a:t>
            </a:r>
            <a:r>
              <a:rPr lang="fr-FR" b="1" i="0" u="none" strike="noStrike" dirty="0" smtClean="0">
                <a:solidFill>
                  <a:srgbClr val="000000"/>
                </a:solidFill>
              </a:rPr>
              <a:t>préventivement au sol comme en vol, </a:t>
            </a:r>
            <a:r>
              <a:rPr lang="fr-FR" b="0" i="0" u="none" strike="noStrike" dirty="0" smtClean="0">
                <a:solidFill>
                  <a:srgbClr val="000000"/>
                </a:solidFill>
              </a:rPr>
              <a:t>en fonction des paramètres météorologiques.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0" u="none" strike="noStrike" dirty="0" smtClean="0">
                <a:solidFill>
                  <a:srgbClr val="000000"/>
                </a:solidFill>
              </a:rPr>
              <a:t>Il est indispensable que les entrées d'air soient traitées préventivement.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0" u="none" strike="noStrike" dirty="0" smtClean="0">
                <a:solidFill>
                  <a:srgbClr val="000000"/>
                </a:solidFill>
              </a:rPr>
              <a:t>Une mise en œuvre tardive du dispositif d'antigivrage en présence d'une couche significative de glace entraînerait l'ingestion de cette glace dans le réacteur, ce qui risquerait de détruire le fan.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3351" y="1247478"/>
            <a:ext cx="3712627" cy="561627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294260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2900653"/>
            <a:ext cx="5116286" cy="21698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L’air chaud circule autour de l’entrée d’air et quelquefois dans le cône de pénétration si celui-ci est fixe, pour s’évacuer vers l’extérieur.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Si </a:t>
            </a:r>
            <a:r>
              <a:rPr lang="fr-FR" dirty="0"/>
              <a:t>le cône est mobile solidaire du fan son traitement n’est pas nécessaire.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7507" y="1349651"/>
            <a:ext cx="6456680" cy="45941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7" name="Rectangle 6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02498" y="804677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12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4041" y="1284515"/>
            <a:ext cx="4760147" cy="515370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5" name="Rectangle 4"/>
          <p:cNvSpPr/>
          <p:nvPr/>
        </p:nvSpPr>
        <p:spPr>
          <a:xfrm>
            <a:off x="413657" y="1749445"/>
            <a:ext cx="6498772" cy="30008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Chaque </a:t>
            </a:r>
            <a:r>
              <a:rPr lang="fr-FR" dirty="0"/>
              <a:t>entrée d’air réacteur est réchauffée par un prélèvement d’air indépendant effectué au niveau du compresseur HP.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L’air </a:t>
            </a:r>
            <a:r>
              <a:rPr lang="fr-FR" dirty="0"/>
              <a:t>est admis par l’intermédiaire d’une vanne « tout ou </a:t>
            </a:r>
            <a:r>
              <a:rPr lang="fr-FR" dirty="0" smtClean="0"/>
              <a:t>rien».</a:t>
            </a:r>
            <a:endParaRPr lang="fr-FR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L’ENG </a:t>
            </a:r>
            <a:r>
              <a:rPr lang="fr-FR" dirty="0"/>
              <a:t>ANTI ICE VALVE (vanne antigivrage réacteur) est commandée depuis le poste de pilotage par un poussoir ENG (une commande pour chaque moteur).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En </a:t>
            </a:r>
            <a:r>
              <a:rPr lang="fr-FR" dirty="0"/>
              <a:t>cas de perte d’alimentation électrique, la vanne s’ouvre.</a:t>
            </a:r>
          </a:p>
        </p:txBody>
      </p:sp>
      <p:sp>
        <p:nvSpPr>
          <p:cNvPr id="6" name="Rectangle 5"/>
          <p:cNvSpPr/>
          <p:nvPr/>
        </p:nvSpPr>
        <p:spPr>
          <a:xfrm>
            <a:off x="381930" y="1324860"/>
            <a:ext cx="6530499" cy="33855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sz="1600" dirty="0"/>
              <a:t>PROTECTION CONTRE LE GIVRAGE ET LA PLUIE ENGINE ANTI </a:t>
            </a:r>
            <a:r>
              <a:rPr lang="fr-FR" sz="1600" dirty="0" smtClean="0"/>
              <a:t>ICE A330</a:t>
            </a:r>
            <a:endParaRPr lang="fr-FR" sz="1600" dirty="0"/>
          </a:p>
        </p:txBody>
      </p:sp>
      <p:sp>
        <p:nvSpPr>
          <p:cNvPr id="7" name="Rectangle 6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02498" y="804677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161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02498" y="716856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79721" y="1130466"/>
            <a:ext cx="11451771" cy="230832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b="1" dirty="0" smtClean="0"/>
              <a:t>Dégivrage de la voilure</a:t>
            </a:r>
          </a:p>
          <a:p>
            <a:pPr algn="just"/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Le dégivrage voilure à air chaud est généralement utilisé en mode curatif en cas de givrage sévère.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Toutefois, sur certains avions, il peut aussi être utilisé en préventif.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Le système est alimenté par de l'air provenant du collecteur pneumatique du système de génération d'air de l'avion.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Si une vanne de dégivrage voilure perd son alimentation électrique, elle se ferme par sécurité.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La partie de l'aile située entre les moteurs et le fuselage n'est pas dégivrée, les tuyauteries d'air chaud cheminant dans les bords d'attaque à ce niveau assurant une température suffisante.</a:t>
            </a:r>
            <a:endParaRPr lang="en-US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6332" y="3483068"/>
            <a:ext cx="6118548" cy="320489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258113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953" y="1956253"/>
            <a:ext cx="5642093" cy="3788858"/>
          </a:xfr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5" name="Rectangle 4"/>
          <p:cNvSpPr/>
          <p:nvPr/>
        </p:nvSpPr>
        <p:spPr>
          <a:xfrm>
            <a:off x="87085" y="1956253"/>
            <a:ext cx="6096000" cy="378885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dirty="0"/>
              <a:t>Le contrôle et les alarmes sont assurés par voyants ou plaquettes qui s’allument en cas de sur ou sous pression et de température excessive dans le </a:t>
            </a:r>
            <a:r>
              <a:rPr lang="fr-FR" dirty="0" smtClean="0"/>
              <a:t>conduit </a:t>
            </a:r>
            <a:r>
              <a:rPr lang="fr-FR" dirty="0"/>
              <a:t>entre la rampe distributrice et l’électrovanne qui se ferme automatiquement.</a:t>
            </a:r>
          </a:p>
          <a:p>
            <a:pPr algn="just">
              <a:lnSpc>
                <a:spcPct val="150000"/>
              </a:lnSpc>
            </a:pPr>
            <a:endParaRPr lang="fr-FR" dirty="0"/>
          </a:p>
          <a:p>
            <a:pPr algn="just">
              <a:lnSpc>
                <a:spcPct val="150000"/>
              </a:lnSpc>
            </a:pPr>
            <a:r>
              <a:rPr lang="fr-FR" dirty="0"/>
              <a:t>A noter que les électrovannes d’antigivrage voilure sont fermées lorsque l’avion est au sol (condition amortisseur) pour éviter une déformation des profils et garantir la poussée maximum au décollage.</a:t>
            </a:r>
          </a:p>
        </p:txBody>
      </p:sp>
      <p:sp>
        <p:nvSpPr>
          <p:cNvPr id="6" name="Rectangle 5"/>
          <p:cNvSpPr/>
          <p:nvPr/>
        </p:nvSpPr>
        <p:spPr>
          <a:xfrm>
            <a:off x="4502498" y="804677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327037" y="1349651"/>
            <a:ext cx="23605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/>
              <a:t>Dégivrage de la voilure</a:t>
            </a:r>
          </a:p>
        </p:txBody>
      </p:sp>
    </p:spTree>
    <p:extLst>
      <p:ext uri="{BB962C8B-B14F-4D97-AF65-F5344CB8AC3E}">
        <p14:creationId xmlns:p14="http://schemas.microsoft.com/office/powerpoint/2010/main" val="13731582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41570" y="1174009"/>
            <a:ext cx="5955809" cy="480224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39030" y="1182464"/>
            <a:ext cx="5893684" cy="31393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 dispositif de dégivrage voilure n'est activable qu'en vol,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 réchauffage des bords d'attaque au sol entraînant leur déformation.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Cette sécurité est assurée par un signal du système vol/sol.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 dispositif est surveillé par des alarmes, qui se déclenchent en cas de </a:t>
            </a:r>
            <a:endParaRPr lang="fr-FR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/>
              <a:t>désaccord </a:t>
            </a:r>
            <a:r>
              <a:rPr lang="fr-FR" dirty="0" smtClean="0"/>
              <a:t>position vanne/position bouton de commande</a:t>
            </a:r>
            <a:r>
              <a:rPr lang="fr-FR" dirty="0" smtClean="0"/>
              <a:t>,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/>
              <a:t> </a:t>
            </a:r>
            <a:r>
              <a:rPr lang="fr-FR" dirty="0" smtClean="0"/>
              <a:t>sous-pression, </a:t>
            </a:r>
            <a:endParaRPr lang="fr-FR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/>
              <a:t>fuite </a:t>
            </a:r>
            <a:r>
              <a:rPr lang="fr-FR" dirty="0" smtClean="0"/>
              <a:t>d'air chaud sur une tuyauterie</a:t>
            </a:r>
            <a:r>
              <a:rPr lang="fr-FR" dirty="0" smtClean="0"/>
              <a:t>.</a:t>
            </a:r>
            <a:endParaRPr lang="fr-FR" dirty="0" smtClean="0"/>
          </a:p>
        </p:txBody>
      </p:sp>
      <p:sp>
        <p:nvSpPr>
          <p:cNvPr id="6" name="Rectangle 5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02498" y="804677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592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15895" y="3057402"/>
            <a:ext cx="5103218" cy="310046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655" y="3057402"/>
            <a:ext cx="5323115" cy="310046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7" name="Rectangle 6"/>
          <p:cNvSpPr/>
          <p:nvPr/>
        </p:nvSpPr>
        <p:spPr>
          <a:xfrm>
            <a:off x="3903458" y="140126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24269" y="607540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13656" y="1500036"/>
            <a:ext cx="11005457" cy="88036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Les becs ou les volets de bord d'attaque doivent aussi pouvoir être dégivrés.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Ceci est rendu possible par des tubes télescopiques pour les becs et des tubes coulissants pour les volets </a:t>
            </a:r>
            <a:r>
              <a:rPr lang="fr-FR" dirty="0" err="1"/>
              <a:t>Krueger</a:t>
            </a:r>
            <a:r>
              <a:rPr lang="fr-FR" dirty="0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6210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022396"/>
            <a:ext cx="11974286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dirty="0" smtClean="0"/>
              <a:t>Les systèmes de dégivrage à air chaud, augmentant la quantité d'air prélevée sur les compresseurs HP des réacteurs, </a:t>
            </a:r>
            <a:endParaRPr lang="fr-FR" dirty="0" smtClean="0"/>
          </a:p>
          <a:p>
            <a:r>
              <a:rPr lang="fr-FR" dirty="0" smtClean="0"/>
              <a:t>Il s</a:t>
            </a:r>
            <a:r>
              <a:rPr lang="fr-FR" dirty="0" smtClean="0"/>
              <a:t>ont </a:t>
            </a:r>
            <a:r>
              <a:rPr lang="fr-FR" dirty="0" smtClean="0"/>
              <a:t>une incidence sur leur fonctionnement. </a:t>
            </a:r>
            <a:endParaRPr lang="fr-FR" dirty="0" smtClean="0"/>
          </a:p>
          <a:p>
            <a:r>
              <a:rPr lang="fr-FR" dirty="0" smtClean="0"/>
              <a:t>Lorsqu'ils </a:t>
            </a:r>
            <a:r>
              <a:rPr lang="fr-FR" dirty="0" smtClean="0"/>
              <a:t>sont mis en service, </a:t>
            </a:r>
            <a:endParaRPr lang="fr-FR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/>
              <a:t>la </a:t>
            </a:r>
            <a:r>
              <a:rPr lang="fr-FR" dirty="0" smtClean="0"/>
              <a:t>poussée maximale (N1 </a:t>
            </a:r>
            <a:r>
              <a:rPr lang="fr-FR" dirty="0" err="1" smtClean="0"/>
              <a:t>limit</a:t>
            </a:r>
            <a:r>
              <a:rPr lang="fr-FR" dirty="0" smtClean="0"/>
              <a:t>) est réduite </a:t>
            </a:r>
            <a:endParaRPr lang="fr-FR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/>
              <a:t>et </a:t>
            </a:r>
            <a:r>
              <a:rPr lang="fr-FR" dirty="0" smtClean="0"/>
              <a:t>le régime ralenti est augmenté pour se prémunir d'une extinction. </a:t>
            </a:r>
            <a:endParaRPr lang="fr-FR" dirty="0" smtClean="0"/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/>
              <a:t>De </a:t>
            </a:r>
            <a:r>
              <a:rPr lang="fr-FR" dirty="0" smtClean="0"/>
              <a:t>plus, les allumeurs sont mis en service.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4524269" y="607540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9422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44470" y="1148730"/>
            <a:ext cx="4564501" cy="549155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7" name="Rectangle 6"/>
          <p:cNvSpPr/>
          <p:nvPr/>
        </p:nvSpPr>
        <p:spPr>
          <a:xfrm>
            <a:off x="311173" y="1798373"/>
            <a:ext cx="6096000" cy="378885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On remarque que sur cet avion les sélecteurs de commande possèdent une position </a:t>
            </a:r>
            <a:r>
              <a:rPr lang="fr-FR" dirty="0" smtClean="0"/>
              <a:t>&lt; </a:t>
            </a:r>
            <a:r>
              <a:rPr lang="fr-FR" dirty="0"/>
              <a:t>AUTO ».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Ceci </a:t>
            </a:r>
            <a:r>
              <a:rPr lang="fr-FR" dirty="0"/>
              <a:t>est rendu possible par la très grande sensibilité des détecteurs de givrage.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N</a:t>
            </a:r>
            <a:r>
              <a:rPr lang="fr-FR" dirty="0" smtClean="0"/>
              <a:t>éanmoins</a:t>
            </a:r>
            <a:r>
              <a:rPr lang="fr-FR" dirty="0"/>
              <a:t>, en cas de décollage par conditions givrantes, le sélecteur d'antigivrage </a:t>
            </a:r>
            <a:r>
              <a:rPr lang="fr-FR" dirty="0" smtClean="0"/>
              <a:t>des réacteurs </a:t>
            </a:r>
            <a:r>
              <a:rPr lang="fr-FR" dirty="0"/>
              <a:t>est positionné sur </a:t>
            </a:r>
            <a:r>
              <a:rPr lang="fr-FR" dirty="0" smtClean="0"/>
              <a:t>«ON» </a:t>
            </a:r>
            <a:r>
              <a:rPr lang="fr-FR" dirty="0"/>
              <a:t>dès que les opérations de démarrage des réacteurs sont terminées.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24269" y="607540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006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5684" y="2089897"/>
            <a:ext cx="7010402" cy="369331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/>
              <a:t>4 </a:t>
            </a:r>
            <a:r>
              <a:rPr lang="fr-FR" dirty="0" err="1"/>
              <a:t>slats</a:t>
            </a:r>
            <a:r>
              <a:rPr lang="fr-FR" dirty="0"/>
              <a:t> externes (4, 5, 6 et 7) de chaque demi-voilure sont réchauffés en vol par de </a:t>
            </a:r>
            <a:r>
              <a:rPr lang="fr-FR" dirty="0" smtClean="0"/>
              <a:t>l’air </a:t>
            </a:r>
            <a:r>
              <a:rPr lang="fr-FR" dirty="0"/>
              <a:t>chaud provenant de la génération pneumatique.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/>
              <a:t>4 WING ANTI ICE VALVES (vanne antigivrage voilure) sont commandées par le poussoir WING situé au tableau ANTI ICE.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Au </a:t>
            </a:r>
            <a:r>
              <a:rPr lang="fr-FR" dirty="0"/>
              <a:t>sol, une séquence de test de 30 sec. est déclenchée lorsque la commande est placée sur ON. </a:t>
            </a: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En </a:t>
            </a:r>
            <a:r>
              <a:rPr lang="fr-FR" dirty="0"/>
              <a:t>cas de détection de fuite, les WING ANTI ICE VALVES se ferment </a:t>
            </a:r>
            <a:r>
              <a:rPr lang="fr-FR" dirty="0" smtClean="0"/>
              <a:t>automatiquement</a:t>
            </a:r>
            <a:r>
              <a:rPr lang="fr-FR" dirty="0"/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Lorsque l’antigivrage </a:t>
            </a:r>
            <a:r>
              <a:rPr lang="fr-FR" dirty="0"/>
              <a:t>voilure est commandé, le </a:t>
            </a:r>
            <a:r>
              <a:rPr lang="fr-FR" dirty="0" smtClean="0"/>
              <a:t>N1 </a:t>
            </a:r>
            <a:r>
              <a:rPr lang="fr-FR" dirty="0"/>
              <a:t>limite est automatiquement réduit et le </a:t>
            </a:r>
            <a:r>
              <a:rPr lang="fr-FR" dirty="0" smtClean="0"/>
              <a:t>N1 </a:t>
            </a:r>
            <a:r>
              <a:rPr lang="fr-FR" dirty="0"/>
              <a:t>ralenti est automatiquement augmenté.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En </a:t>
            </a:r>
            <a:r>
              <a:rPr lang="fr-FR" dirty="0"/>
              <a:t>cas de perte d’alimentation électrique, les vannes se ferment.</a:t>
            </a:r>
          </a:p>
        </p:txBody>
      </p:sp>
      <p:sp>
        <p:nvSpPr>
          <p:cNvPr id="5" name="Rectangle 4"/>
          <p:cNvSpPr/>
          <p:nvPr/>
        </p:nvSpPr>
        <p:spPr>
          <a:xfrm>
            <a:off x="315684" y="1348718"/>
            <a:ext cx="682534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dirty="0"/>
              <a:t>PROTECTION CONTRE LE GIVRAGE ET LA PLUIE </a:t>
            </a:r>
            <a:r>
              <a:rPr lang="fr-FR" dirty="0" smtClean="0"/>
              <a:t>A330 WING </a:t>
            </a:r>
            <a:r>
              <a:rPr lang="fr-FR" dirty="0" smtClean="0"/>
              <a:t>ANTIICE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9672" y="1096892"/>
            <a:ext cx="4605242" cy="486123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7" name="Rectangle 6"/>
          <p:cNvSpPr/>
          <p:nvPr/>
        </p:nvSpPr>
        <p:spPr>
          <a:xfrm>
            <a:off x="3881687" y="118188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524269" y="607540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463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888371" y="174562"/>
            <a:ext cx="380565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/>
              <a:t>Systèmes d’antigivrage et de dégivrage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2656" y="543894"/>
            <a:ext cx="2983923" cy="5995235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739911" y="1677297"/>
            <a:ext cx="7434943" cy="39703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déformation </a:t>
            </a:r>
            <a:r>
              <a:rPr lang="fr-FR" dirty="0"/>
              <a:t>des profils d'ailes et empennages </a:t>
            </a:r>
            <a:r>
              <a:rPr lang="fr-FR" dirty="0" smtClean="0"/>
              <a:t>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/>
              <a:t>Quelques millimètres de glace rugueuse à l'avant du profil ou une mince couche de givre peuvent </a:t>
            </a:r>
            <a:endParaRPr lang="fr-FR" dirty="0" smtClean="0"/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fr-FR" dirty="0" smtClean="0"/>
              <a:t>réduire </a:t>
            </a:r>
            <a:r>
              <a:rPr lang="fr-FR" dirty="0"/>
              <a:t>la portance de 50 % </a:t>
            </a:r>
            <a:endParaRPr lang="fr-FR" dirty="0" smtClean="0"/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fr-FR" dirty="0" smtClean="0"/>
              <a:t>et </a:t>
            </a:r>
            <a:r>
              <a:rPr lang="fr-FR" dirty="0"/>
              <a:t>augmenter la vitesse de décrochage de 30%.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déformation </a:t>
            </a:r>
            <a:r>
              <a:rPr lang="fr-FR" dirty="0"/>
              <a:t>et réduction des entrées d'air et 1er étage compresseur (pompages) risque d'ingestion de glace =&gt; destruction des premiers étages compresseur ;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déformation </a:t>
            </a:r>
            <a:r>
              <a:rPr lang="fr-FR" dirty="0"/>
              <a:t>des profils d'hélice </a:t>
            </a:r>
            <a:r>
              <a:rPr lang="fr-FR" dirty="0" smtClean="0"/>
              <a:t>et </a:t>
            </a:r>
            <a:r>
              <a:rPr lang="fr-FR" dirty="0"/>
              <a:t>balourds =&gt; vibrations ; </a:t>
            </a: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risques </a:t>
            </a:r>
            <a:r>
              <a:rPr lang="fr-FR" dirty="0"/>
              <a:t>de blocages des commandes de vol primaires et secondaires ; alourdissement de la cellule ; </a:t>
            </a: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visibilité </a:t>
            </a:r>
            <a:r>
              <a:rPr lang="fr-FR" dirty="0"/>
              <a:t>réduite sur les pare-brise ; </a:t>
            </a: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obturations </a:t>
            </a:r>
            <a:r>
              <a:rPr lang="fr-FR" dirty="0"/>
              <a:t>des sondes, </a:t>
            </a:r>
            <a:r>
              <a:rPr lang="fr-FR" dirty="0" err="1"/>
              <a:t>pitots</a:t>
            </a:r>
            <a:r>
              <a:rPr lang="fr-FR" dirty="0"/>
              <a:t>, etc...</a:t>
            </a:r>
          </a:p>
        </p:txBody>
      </p:sp>
      <p:sp>
        <p:nvSpPr>
          <p:cNvPr id="3" name="Rectangle 2"/>
          <p:cNvSpPr/>
          <p:nvPr/>
        </p:nvSpPr>
        <p:spPr>
          <a:xfrm>
            <a:off x="3353436" y="1197589"/>
            <a:ext cx="2564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Conséquences </a:t>
            </a:r>
            <a:r>
              <a:rPr lang="fr-FR" dirty="0"/>
              <a:t>du givrage</a:t>
            </a:r>
          </a:p>
        </p:txBody>
      </p:sp>
    </p:spTree>
    <p:extLst>
      <p:ext uri="{BB962C8B-B14F-4D97-AF65-F5344CB8AC3E}">
        <p14:creationId xmlns:p14="http://schemas.microsoft.com/office/powerpoint/2010/main" val="30573325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00108" y="2076820"/>
            <a:ext cx="7517863" cy="337335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 smtClean="0"/>
              <a:t>turbopropulseurs et les pompes à air entraînées par les moteurs à pistons ne peuvent pas fournir un débit d'air chaud suffisant pour alimenter un système de dégivrage pneumatique thermique.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En </a:t>
            </a:r>
            <a:r>
              <a:rPr lang="fr-FR" dirty="0" smtClean="0"/>
              <a:t>conséquence, ces avions utilisent des dispositifs se servant de la force que peut générer la pression pneumatique pour briser la glace accumulée (dégivrage pneumatique mécanique).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Cette </a:t>
            </a:r>
            <a:r>
              <a:rPr lang="fr-FR" dirty="0" smtClean="0"/>
              <a:t>action est réalisée par l'intermédiaire de cellules (boots) en élastomère synthétique (néoprène) </a:t>
            </a:r>
            <a:endParaRPr lang="fr-FR" dirty="0" smtClean="0"/>
          </a:p>
        </p:txBody>
      </p:sp>
      <p:sp>
        <p:nvSpPr>
          <p:cNvPr id="6" name="Rectangle 5"/>
          <p:cNvSpPr/>
          <p:nvPr/>
        </p:nvSpPr>
        <p:spPr>
          <a:xfrm>
            <a:off x="4606343" y="727824"/>
            <a:ext cx="3644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Systèmes pneumatiques mécaniques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pic>
        <p:nvPicPr>
          <p:cNvPr id="8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6460" y="1362843"/>
            <a:ext cx="4175797" cy="480131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4755016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2755" y="1639841"/>
            <a:ext cx="7517863" cy="42473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Les cellules sont </a:t>
            </a:r>
            <a:r>
              <a:rPr lang="fr-FR" dirty="0" smtClean="0"/>
              <a:t>installées sur les bords d'attaque des ailes et de l'empennage,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ils</a:t>
            </a:r>
            <a:r>
              <a:rPr lang="fr-FR" dirty="0" smtClean="0"/>
              <a:t> sont </a:t>
            </a:r>
            <a:r>
              <a:rPr lang="fr-FR" dirty="0" smtClean="0"/>
              <a:t>alternativement gonflées puis alimentées en dépression par des vannes de distribution pendant un cycle pouvant durer de 10 à 40 secondes, selon les </a:t>
            </a:r>
            <a:r>
              <a:rPr lang="fr-FR" dirty="0" smtClean="0"/>
              <a:t>avions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par </a:t>
            </a:r>
            <a:r>
              <a:rPr lang="fr-FR" dirty="0" smtClean="0"/>
              <a:t>exemple, sur </a:t>
            </a:r>
            <a:r>
              <a:rPr lang="fr-FR" dirty="0" err="1" smtClean="0"/>
              <a:t>Beechcraft</a:t>
            </a:r>
            <a:r>
              <a:rPr lang="fr-FR" dirty="0" smtClean="0"/>
              <a:t> 200, les cellules des ailes sont alimentées 6 s, puis celles du plan fixe 4 s, sous 18 </a:t>
            </a:r>
            <a:r>
              <a:rPr lang="fr-FR" dirty="0" smtClean="0"/>
              <a:t>psi.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Lorsque </a:t>
            </a:r>
            <a:r>
              <a:rPr lang="fr-FR" dirty="0" smtClean="0"/>
              <a:t>le dispositif n'est pas utilisé, les cellules sont alimentées en dépression afin qu'elles soient plaquées sur le bord d'attaque et qu'elles ne perturbent pas le profil de l'aile.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606343" y="727824"/>
            <a:ext cx="3644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Systèmes pneumatiques mécaniques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pic>
        <p:nvPicPr>
          <p:cNvPr id="8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96460" y="1362843"/>
            <a:ext cx="4175797" cy="480131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6057616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1401" y="1158003"/>
            <a:ext cx="4681632" cy="541211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21672" y="1853125"/>
            <a:ext cx="6962899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L'utilisation </a:t>
            </a:r>
            <a:r>
              <a:rPr lang="fr-FR" dirty="0" smtClean="0"/>
              <a:t>alternée des cellules gonflables perturbe moins l'écoulement aérodynamique de la voilure que leur utilisation simultanée,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l'effet </a:t>
            </a:r>
            <a:r>
              <a:rPr lang="fr-FR" dirty="0" smtClean="0"/>
              <a:t>n'est pas </a:t>
            </a:r>
            <a:r>
              <a:rPr lang="fr-FR" dirty="0" smtClean="0"/>
              <a:t>nul</a:t>
            </a:r>
            <a:r>
              <a:rPr lang="fr-FR" dirty="0" smtClean="0"/>
              <a:t>: </a:t>
            </a:r>
            <a:r>
              <a:rPr lang="fr-FR" dirty="0" smtClean="0"/>
              <a:t>la </a:t>
            </a:r>
            <a:r>
              <a:rPr lang="fr-FR" dirty="0" smtClean="0"/>
              <a:t>vitesse minimale en conditions givrantes est généralement supérieure à la vitesse minimale dans de bonnes conditions.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4158258" y="599996"/>
            <a:ext cx="3644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Systèmes pneumatiques mécaniques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33344" y="161732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7214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83029" y="784662"/>
            <a:ext cx="6945086" cy="549381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Les systèmes pneumatiques mécaniques sont uniquement curatifs et leur utilisation est interdite au décollage et à l'atterrissage,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la </a:t>
            </a:r>
            <a:r>
              <a:rPr lang="fr-FR" dirty="0" smtClean="0"/>
              <a:t>déformation des </a:t>
            </a:r>
            <a:r>
              <a:rPr lang="fr-FR" dirty="0" smtClean="0"/>
              <a:t>profils </a:t>
            </a:r>
            <a:r>
              <a:rPr lang="fr-FR" dirty="0" smtClean="0"/>
              <a:t>entraîne une augmentation de la vitesse de décrochage.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Pour </a:t>
            </a:r>
            <a:r>
              <a:rPr lang="fr-FR" dirty="0" smtClean="0"/>
              <a:t>les mettre en route, on doit attendre que la couche de glace ait atteint </a:t>
            </a:r>
            <a:r>
              <a:rPr lang="fr-FR" b="1" dirty="0" smtClean="0"/>
              <a:t>8 à 12 mm </a:t>
            </a:r>
            <a:r>
              <a:rPr lang="fr-FR" dirty="0" smtClean="0"/>
              <a:t>(1/4 à 1/2 </a:t>
            </a:r>
            <a:r>
              <a:rPr lang="fr-FR" dirty="0" err="1" smtClean="0"/>
              <a:t>inch</a:t>
            </a:r>
            <a:r>
              <a:rPr lang="fr-FR" dirty="0" smtClean="0"/>
              <a:t>),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afin </a:t>
            </a:r>
            <a:r>
              <a:rPr lang="fr-FR" dirty="0" smtClean="0"/>
              <a:t>d'éviter le phénomène de « </a:t>
            </a:r>
            <a:r>
              <a:rPr lang="fr-FR" dirty="0" err="1" smtClean="0"/>
              <a:t>bridging</a:t>
            </a:r>
            <a:r>
              <a:rPr lang="fr-FR" dirty="0" smtClean="0"/>
              <a:t> », qui est la formation d'une couche de glace au-delà du volume des cellules gonflées.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Par </a:t>
            </a:r>
            <a:r>
              <a:rPr lang="fr-FR" dirty="0" smtClean="0"/>
              <a:t>ailleurs, une mise en service trop tardive pourrait entraîner la formation d'une couche de glace qui dépasserait la capacité mécanique du système.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L'évaluation </a:t>
            </a:r>
            <a:r>
              <a:rPr lang="fr-FR" dirty="0" smtClean="0"/>
              <a:t>du givrage est visuelle.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 smtClean="0"/>
              <a:t>bords d'attaque peuvent être éclairés pour une utilisation de nuit.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4158257" y="411321"/>
            <a:ext cx="3644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Systèmes pneumatiques mécaniques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33343" y="41989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pic>
        <p:nvPicPr>
          <p:cNvPr id="8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1401" y="1158003"/>
            <a:ext cx="4681632" cy="5412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6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2057" y="195176"/>
            <a:ext cx="5540829" cy="6501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5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0826" y="696686"/>
            <a:ext cx="6889965" cy="593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87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7742" y="1036491"/>
            <a:ext cx="6226715" cy="54508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dirty="0" smtClean="0"/>
              <a:t>Vitres du cockpit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 smtClean="0"/>
              <a:t>vitres du cockpit des avions comportent une couche conductrice alimentée par du courant alternatif 115/400 triphasé, qui permet de les réchauffer en permanence.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Ce </a:t>
            </a:r>
            <a:r>
              <a:rPr lang="fr-FR" dirty="0" smtClean="0"/>
              <a:t>chauffage a pour but d'éviter tout dépôt de glace, mais participe aussi à la résistance de la vitre.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Sur </a:t>
            </a:r>
            <a:r>
              <a:rPr lang="fr-FR" dirty="0" smtClean="0"/>
              <a:t>certains avions une panne de réchauffage pare-brise peut entraîner une réduction de la vitesse maximale autorisée.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La </a:t>
            </a:r>
            <a:r>
              <a:rPr lang="fr-FR" dirty="0" smtClean="0"/>
              <a:t>température des pare-brise est régulée (typiquement aux environs de 35 °C), et un dispositif de sécurité les protège contre les températures excessives.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 smtClean="0"/>
              <a:t>anomalies sont indiquées par des alarmes.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La </a:t>
            </a:r>
            <a:r>
              <a:rPr lang="fr-FR" dirty="0" smtClean="0"/>
              <a:t>puissance de chauffage est réduite au sol</a:t>
            </a:r>
            <a:r>
              <a:rPr lang="fr-FR" dirty="0" smtClean="0"/>
              <a:t>.</a:t>
            </a:r>
          </a:p>
        </p:txBody>
      </p:sp>
      <p:pic>
        <p:nvPicPr>
          <p:cNvPr id="5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45829" y="927633"/>
            <a:ext cx="4557992" cy="58311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131139" y="484811"/>
            <a:ext cx="3314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Systèmes </a:t>
            </a:r>
            <a:r>
              <a:rPr lang="fr-FR" dirty="0" smtClean="0"/>
              <a:t>de dégivrage électrique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33343" y="41989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6463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19985" y="2484291"/>
            <a:ext cx="6226715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dirty="0" smtClean="0"/>
              <a:t>Vitres du cockpit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La </a:t>
            </a:r>
            <a:r>
              <a:rPr lang="fr-FR" dirty="0" smtClean="0"/>
              <a:t>température des pare-brise est régulée (typiquement aux environs de 35 °C), et un dispositif de sécurité les protège contre les températures excessives.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 smtClean="0"/>
              <a:t>anomalies sont indiquées par des alarmes.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La </a:t>
            </a:r>
            <a:r>
              <a:rPr lang="fr-FR" dirty="0" smtClean="0"/>
              <a:t>puissance de chauffage est réduite au sol</a:t>
            </a:r>
            <a:r>
              <a:rPr lang="fr-FR" dirty="0" smtClean="0"/>
              <a:t>.</a:t>
            </a:r>
          </a:p>
        </p:txBody>
      </p:sp>
      <p:sp>
        <p:nvSpPr>
          <p:cNvPr id="6" name="Rectangle 5"/>
          <p:cNvSpPr/>
          <p:nvPr/>
        </p:nvSpPr>
        <p:spPr>
          <a:xfrm>
            <a:off x="4131139" y="484811"/>
            <a:ext cx="3314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Systèmes </a:t>
            </a:r>
            <a:r>
              <a:rPr lang="fr-FR" dirty="0" smtClean="0"/>
              <a:t>de dégivrage électrique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533343" y="41989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pic>
        <p:nvPicPr>
          <p:cNvPr id="9" name="Espace réservé du contenu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743" y="1215234"/>
            <a:ext cx="4521919" cy="512343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01380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7628" y="2473405"/>
            <a:ext cx="6977829" cy="21268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b="1" dirty="0" smtClean="0"/>
              <a:t>Vitres du cockpit</a:t>
            </a:r>
          </a:p>
          <a:p>
            <a:pPr algn="just">
              <a:lnSpc>
                <a:spcPct val="150000"/>
              </a:lnSpc>
            </a:pPr>
            <a:r>
              <a:rPr lang="fr-FR" dirty="0" smtClean="0"/>
              <a:t>Les glaces latérales risquent peu le givrage, du fait de leur position. Elles sont néanmoins réchauffées afin d'éviter la présence de buée.</a:t>
            </a:r>
          </a:p>
          <a:p>
            <a:pPr algn="just">
              <a:lnSpc>
                <a:spcPct val="150000"/>
              </a:lnSpc>
            </a:pPr>
            <a:r>
              <a:rPr lang="fr-FR" dirty="0" smtClean="0"/>
              <a:t>Sur les avions récents, le réchauffage des vitres du cockpit est mis en marche automatiquement.</a:t>
            </a:r>
            <a:endParaRPr lang="fr-FR" dirty="0"/>
          </a:p>
        </p:txBody>
      </p:sp>
      <p:pic>
        <p:nvPicPr>
          <p:cNvPr id="5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6457" y="927632"/>
            <a:ext cx="4351163" cy="537739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7" name="Rectangle 6"/>
          <p:cNvSpPr/>
          <p:nvPr/>
        </p:nvSpPr>
        <p:spPr>
          <a:xfrm>
            <a:off x="3533343" y="41989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31139" y="484811"/>
            <a:ext cx="3314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Systèmes </a:t>
            </a:r>
            <a:r>
              <a:rPr lang="fr-FR" dirty="0" smtClean="0"/>
              <a:t>de dégivrage électrique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01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7114" y="1072233"/>
            <a:ext cx="4978272" cy="552901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84958" y="1955241"/>
            <a:ext cx="6096000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fr-FR" b="1" dirty="0" smtClean="0"/>
              <a:t>Les </a:t>
            </a:r>
            <a:r>
              <a:rPr lang="fr-FR" b="1" dirty="0" smtClean="0"/>
              <a:t>Sondes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Afin d'assurer la fiabilité des indications de pilotage par conditions météo défavorables, toutes les sondes sont réchauffées en permanence. </a:t>
            </a: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La </a:t>
            </a:r>
            <a:r>
              <a:rPr lang="fr-FR" dirty="0" smtClean="0"/>
              <a:t>puissance de chauffage est réduite au sol.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Sur les avions récents, la mise en service de cet antigivrage est automatique. </a:t>
            </a: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 smtClean="0"/>
              <a:t>défauts de réchauffage sont surveillés par des alarmes.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3533343" y="150846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120253" y="520178"/>
            <a:ext cx="3314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Systèmes </a:t>
            </a:r>
            <a:r>
              <a:rPr lang="fr-FR" dirty="0" smtClean="0"/>
              <a:t>de dégivrage électrique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9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94193" y="937574"/>
            <a:ext cx="7826828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La </a:t>
            </a:r>
            <a:r>
              <a:rPr lang="fr-FR" dirty="0"/>
              <a:t>température de l’air ambiant est appelée température statique ou </a:t>
            </a:r>
            <a:r>
              <a:rPr lang="fr-FR" b="1" dirty="0"/>
              <a:t>SAT</a:t>
            </a:r>
            <a:r>
              <a:rPr lang="fr-FR" dirty="0"/>
              <a:t> (</a:t>
            </a:r>
            <a:r>
              <a:rPr lang="fr-FR" dirty="0" err="1"/>
              <a:t>Static</a:t>
            </a:r>
            <a:r>
              <a:rPr lang="fr-FR" dirty="0"/>
              <a:t> Air Température). </a:t>
            </a: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Elle </a:t>
            </a:r>
            <a:r>
              <a:rPr lang="fr-FR" dirty="0"/>
              <a:t>conditionne les risques de givrage au sol, et donc l’utilisation des dispositifs de lutte, si </a:t>
            </a:r>
            <a:r>
              <a:rPr lang="fr-FR" b="1" dirty="0"/>
              <a:t>SAT &lt; 8°C et forte humidité</a:t>
            </a:r>
            <a:r>
              <a:rPr lang="fr-F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Exemple de consigne aux équipages : utilisation de l’antigivrage recommandé si SAT &lt; 5°C et </a:t>
            </a:r>
            <a:r>
              <a:rPr lang="fr-FR" dirty="0" err="1"/>
              <a:t>visi</a:t>
            </a:r>
            <a:r>
              <a:rPr lang="fr-FR" dirty="0"/>
              <a:t> &lt; 1 000 m</a:t>
            </a:r>
            <a:r>
              <a:rPr lang="fr-FR" dirty="0" smtClean="0"/>
              <a:t>.</a:t>
            </a:r>
          </a:p>
        </p:txBody>
      </p:sp>
      <p:sp>
        <p:nvSpPr>
          <p:cNvPr id="7" name="Rectangle 6"/>
          <p:cNvSpPr/>
          <p:nvPr/>
        </p:nvSpPr>
        <p:spPr>
          <a:xfrm>
            <a:off x="4307607" y="196334"/>
            <a:ext cx="333514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Conditions </a:t>
            </a:r>
            <a:r>
              <a:rPr lang="fr-FR" dirty="0"/>
              <a:t>favorables au givrage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2393" y="785133"/>
            <a:ext cx="3282638" cy="24588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5" name="Rectangle 4"/>
          <p:cNvSpPr/>
          <p:nvPr/>
        </p:nvSpPr>
        <p:spPr>
          <a:xfrm>
            <a:off x="394193" y="3167467"/>
            <a:ext cx="7826828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En vol, la température mesurée est la température totale ou </a:t>
            </a:r>
            <a:r>
              <a:rPr lang="fr-FR" b="1" dirty="0"/>
              <a:t>TAT</a:t>
            </a:r>
            <a:r>
              <a:rPr lang="fr-FR" dirty="0"/>
              <a:t> (Total Air Température) dont la valeur est liée aussi à la vitesse.</a:t>
            </a:r>
          </a:p>
          <a:p>
            <a:pPr algn="ctr"/>
            <a:r>
              <a:rPr lang="fr-FR" b="1" i="1" dirty="0"/>
              <a:t>TAT = SAT. (1 + 0,2 M</a:t>
            </a:r>
            <a:r>
              <a:rPr lang="fr-FR" b="1" i="1" baseline="30000" dirty="0"/>
              <a:t>2</a:t>
            </a:r>
            <a:r>
              <a:rPr lang="fr-FR" b="1" i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Les risques de givrage en vol et l’utilisation des dispositifs de lutte seront donc fonction de la </a:t>
            </a:r>
            <a:r>
              <a:rPr lang="fr-FR" b="1" dirty="0"/>
              <a:t>TAT</a:t>
            </a:r>
            <a:r>
              <a:rPr lang="fr-FR" dirty="0"/>
              <a:t> qui est représentative de la température de la peau de l’avion, si - 12°C &lt; TAT &lt; 8°C et forte humidité.</a:t>
            </a:r>
          </a:p>
        </p:txBody>
      </p:sp>
    </p:spTree>
    <p:extLst>
      <p:ext uri="{BB962C8B-B14F-4D97-AF65-F5344CB8AC3E}">
        <p14:creationId xmlns:p14="http://schemas.microsoft.com/office/powerpoint/2010/main" val="37535635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08572" y="150846"/>
            <a:ext cx="3385457" cy="337855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52252" y="1405745"/>
            <a:ext cx="7091548" cy="42473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b="1" dirty="0" smtClean="0"/>
              <a:t>Les </a:t>
            </a:r>
            <a:r>
              <a:rPr lang="fr-FR" b="1" dirty="0" smtClean="0"/>
              <a:t>Hélices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Sur les avions disposant d'une puissance électriques suffisante, les bords d'attaque des hélices sont </a:t>
            </a:r>
            <a:r>
              <a:rPr lang="fr-FR" dirty="0" err="1" smtClean="0"/>
              <a:t>antigivrés</a:t>
            </a:r>
            <a:r>
              <a:rPr lang="fr-FR" dirty="0" smtClean="0"/>
              <a:t> par des résistances électriques </a:t>
            </a: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Il sont </a:t>
            </a:r>
            <a:r>
              <a:rPr lang="fr-FR" dirty="0" smtClean="0"/>
              <a:t>noyées </a:t>
            </a:r>
            <a:r>
              <a:rPr lang="fr-FR" dirty="0" smtClean="0"/>
              <a:t>dans un revêtement en caoutchouc </a:t>
            </a:r>
            <a:endParaRPr lang="fr-FR" dirty="0" smtClean="0"/>
          </a:p>
          <a:p>
            <a:pPr algn="just"/>
            <a:r>
              <a:rPr lang="fr-FR" dirty="0" smtClean="0"/>
              <a:t>(</a:t>
            </a:r>
            <a:r>
              <a:rPr lang="fr-FR" dirty="0" smtClean="0"/>
              <a:t>par exemple, sur ATR42, la puissance des résistances est de </a:t>
            </a:r>
            <a:r>
              <a:rPr lang="fr-FR" dirty="0" smtClean="0"/>
              <a:t>1300 </a:t>
            </a:r>
            <a:r>
              <a:rPr lang="fr-FR" dirty="0" smtClean="0"/>
              <a:t>W par paire de pales, soit 2 600 W par moteur).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 smtClean="0"/>
              <a:t>consignes d'utilisation sont analogues à celles de l'antigivrage des entrées d'air des réacteurs (préventif).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Pour </a:t>
            </a:r>
            <a:r>
              <a:rPr lang="fr-FR" dirty="0" smtClean="0"/>
              <a:t>limiter l'intensité fournie par les alternateurs, les hélices peuvent être alimentées alternativement grâce à une minuterie </a:t>
            </a:r>
            <a:endParaRPr lang="fr-FR" dirty="0" smtClean="0"/>
          </a:p>
          <a:p>
            <a:pPr algn="just"/>
            <a:r>
              <a:rPr lang="fr-FR" dirty="0" smtClean="0"/>
              <a:t>(</a:t>
            </a:r>
            <a:r>
              <a:rPr lang="fr-FR" dirty="0" smtClean="0"/>
              <a:t>sur B200, par exemple, en mode «AUTO», une minuterie alimente tour à tour les hélices des moteurs droit et gauche par périodes de 90 s).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Afin </a:t>
            </a:r>
            <a:r>
              <a:rPr lang="fr-FR" dirty="0" smtClean="0"/>
              <a:t>de ne pas endommager les éléments chauffants, l'usage de l'antigivrage d'hélice est interdit si elle ne tourne pas.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8572" y="3572814"/>
            <a:ext cx="3483428" cy="310012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836658" y="150846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780312" y="562553"/>
            <a:ext cx="33146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Systèmes </a:t>
            </a:r>
            <a:r>
              <a:rPr lang="fr-FR" dirty="0" smtClean="0"/>
              <a:t>de dégivrage électrique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358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7923" y="1550483"/>
            <a:ext cx="6096000" cy="230832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Certains </a:t>
            </a:r>
            <a:r>
              <a:rPr lang="fr-FR" dirty="0" smtClean="0"/>
              <a:t>avions monomoteurs (ex : TB20, Cirrus,...) peuvent être protégés contre le givrage par la distribution de liquide antigel à base d'éthylène-glycol. </a:t>
            </a:r>
            <a:endParaRPr lang="fr-FR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Ce </a:t>
            </a:r>
            <a:r>
              <a:rPr lang="fr-FR" dirty="0" smtClean="0"/>
              <a:t>liquide peut être utilisé pour les ailes, les hélices voire le pare-brise, en antigivrage ou en dégivrage.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 smtClean="0"/>
              <a:t>bords d'attaque des ailes sont recouverts d'un revêtement poreux, au travers duquel le fluide est forcé grâce à une </a:t>
            </a:r>
            <a:r>
              <a:rPr lang="fr-FR" dirty="0" smtClean="0"/>
              <a:t>pompe.</a:t>
            </a:r>
          </a:p>
        </p:txBody>
      </p:sp>
      <p:sp>
        <p:nvSpPr>
          <p:cNvPr id="5" name="Rectangle 4"/>
          <p:cNvSpPr/>
          <p:nvPr/>
        </p:nvSpPr>
        <p:spPr>
          <a:xfrm>
            <a:off x="4636808" y="560423"/>
            <a:ext cx="3156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Dispositifs </a:t>
            </a:r>
            <a:r>
              <a:rPr lang="fr-FR" dirty="0" smtClean="0"/>
              <a:t>d'antigivrage à fluide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8687" y="1033500"/>
            <a:ext cx="5559141" cy="417328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660794" y="85532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529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925" y="1035314"/>
            <a:ext cx="6187897" cy="435133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36416" y="5643936"/>
            <a:ext cx="11342914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dirty="0"/>
              <a:t>En ce qui concerne les </a:t>
            </a:r>
            <a:r>
              <a:rPr lang="fr-FR" dirty="0" err="1"/>
              <a:t>helices</a:t>
            </a:r>
            <a:r>
              <a:rPr lang="fr-FR" dirty="0"/>
              <a:t>, un distributeur circulaire (</a:t>
            </a:r>
            <a:r>
              <a:rPr lang="fr-FR" dirty="0" err="1"/>
              <a:t>slinger</a:t>
            </a:r>
            <a:r>
              <a:rPr lang="fr-FR" dirty="0"/>
              <a:t> </a:t>
            </a:r>
            <a:r>
              <a:rPr lang="fr-FR" dirty="0" err="1"/>
              <a:t>rim</a:t>
            </a:r>
            <a:r>
              <a:rPr lang="fr-FR" dirty="0"/>
              <a:t>) place sur le moyeu d'hélice alimente des gicleurs placés en pied de pale.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4636808" y="560423"/>
            <a:ext cx="31560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Dispositifs </a:t>
            </a:r>
            <a:r>
              <a:rPr lang="fr-FR" dirty="0" smtClean="0"/>
              <a:t>d'antigivrage à fluide</a:t>
            </a:r>
          </a:p>
        </p:txBody>
      </p:sp>
      <p:sp>
        <p:nvSpPr>
          <p:cNvPr id="9" name="Rectangle 8"/>
          <p:cNvSpPr/>
          <p:nvPr/>
        </p:nvSpPr>
        <p:spPr>
          <a:xfrm>
            <a:off x="3660794" y="85532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4495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41522" y="1543207"/>
            <a:ext cx="4741345" cy="365145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220684" y="1501340"/>
            <a:ext cx="6876802" cy="369331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dirty="0" smtClean="0"/>
              <a:t>Il s'agit d'un cylindre ou d'une lame métallique de la taille d'un stylo placé entre les pare-brise ou sur le nez de l'avion, afin qu'ils soient visibles de l'équipage. </a:t>
            </a:r>
            <a:endParaRPr lang="fr-FR" dirty="0" smtClean="0"/>
          </a:p>
          <a:p>
            <a:r>
              <a:rPr lang="fr-FR" dirty="0" smtClean="0"/>
              <a:t>Ces </a:t>
            </a:r>
            <a:r>
              <a:rPr lang="fr-FR" dirty="0" smtClean="0"/>
              <a:t>détecteurs peuvent être éclairés la nuit.</a:t>
            </a:r>
          </a:p>
          <a:p>
            <a:endParaRPr lang="fr-FR" dirty="0" smtClean="0"/>
          </a:p>
          <a:p>
            <a:r>
              <a:rPr lang="fr-FR" dirty="0" smtClean="0"/>
              <a:t>Si l'avion rencontre une zone givrante, la glace se déposera sur le dispositif. </a:t>
            </a:r>
            <a:endParaRPr lang="fr-FR" dirty="0" smtClean="0"/>
          </a:p>
          <a:p>
            <a:r>
              <a:rPr lang="fr-FR" dirty="0" smtClean="0"/>
              <a:t>Sur </a:t>
            </a:r>
            <a:r>
              <a:rPr lang="fr-FR" dirty="0" smtClean="0"/>
              <a:t>certains systèmes, un bouton-poussoir permet de réchauffer le détecteur afin d'éliminer la glace. </a:t>
            </a:r>
            <a:endParaRPr lang="fr-FR" dirty="0" smtClean="0"/>
          </a:p>
          <a:p>
            <a:r>
              <a:rPr lang="fr-FR" dirty="0" smtClean="0"/>
              <a:t>L'équipage </a:t>
            </a:r>
            <a:r>
              <a:rPr lang="fr-FR" dirty="0" smtClean="0"/>
              <a:t>peut ainsi évaluer la vitesse à laquelle se forme le givre. </a:t>
            </a:r>
            <a:endParaRPr lang="fr-FR" dirty="0" smtClean="0"/>
          </a:p>
          <a:p>
            <a:r>
              <a:rPr lang="fr-FR" dirty="0" smtClean="0"/>
              <a:t>Ce </a:t>
            </a:r>
            <a:r>
              <a:rPr lang="fr-FR" dirty="0" smtClean="0"/>
              <a:t>système implique une surveillance régulière et attentive.</a:t>
            </a:r>
          </a:p>
          <a:p>
            <a:r>
              <a:rPr lang="fr-FR" dirty="0" smtClean="0"/>
              <a:t>Sur </a:t>
            </a:r>
            <a:r>
              <a:rPr lang="fr-FR" dirty="0" smtClean="0"/>
              <a:t>les avions non équipés de ce dispositif, le boulon de l'essuie-glace assure la même fonction </a:t>
            </a:r>
            <a:r>
              <a:rPr lang="fr-FR" dirty="0" smtClean="0"/>
              <a:t>!</a:t>
            </a:r>
            <a:endParaRPr lang="fr-FR" dirty="0" smtClean="0"/>
          </a:p>
        </p:txBody>
      </p:sp>
      <p:sp>
        <p:nvSpPr>
          <p:cNvPr id="5" name="Rectangle 4"/>
          <p:cNvSpPr/>
          <p:nvPr/>
        </p:nvSpPr>
        <p:spPr>
          <a:xfrm>
            <a:off x="3439119" y="203232"/>
            <a:ext cx="531376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/>
              <a:t>Avertisseurs de givrage, types, utilisation et indications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4124434" y="609847"/>
            <a:ext cx="39431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Détection visuelle (Hot </a:t>
            </a:r>
            <a:r>
              <a:rPr lang="fr-FR" dirty="0" err="1" smtClean="0"/>
              <a:t>rod</a:t>
            </a:r>
            <a:r>
              <a:rPr lang="fr-FR" dirty="0" smtClean="0"/>
              <a:t> </a:t>
            </a:r>
            <a:r>
              <a:rPr lang="fr-FR" dirty="0" err="1" smtClean="0"/>
              <a:t>ice</a:t>
            </a:r>
            <a:r>
              <a:rPr lang="fr-FR" dirty="0" smtClean="0"/>
              <a:t> detector)</a:t>
            </a:r>
          </a:p>
        </p:txBody>
      </p:sp>
    </p:spTree>
    <p:extLst>
      <p:ext uri="{BB962C8B-B14F-4D97-AF65-F5344CB8AC3E}">
        <p14:creationId xmlns:p14="http://schemas.microsoft.com/office/powerpoint/2010/main" val="13507316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4187" y="2593846"/>
            <a:ext cx="6532560" cy="382568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168163" y="1048815"/>
            <a:ext cx="11664608" cy="13388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Une </a:t>
            </a:r>
            <a:r>
              <a:rPr lang="fr-FR" dirty="0" smtClean="0"/>
              <a:t>sonde percée de petits trous placés dans le vent relatif est reliée à une capsule qui reçoit la pression totale.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Si </a:t>
            </a:r>
            <a:r>
              <a:rPr lang="fr-FR" dirty="0" smtClean="0"/>
              <a:t>les trous sont obstrués par de la glace, la pression diminue dans la capsule, ce qui active une alarme</a:t>
            </a:r>
            <a:r>
              <a:rPr lang="fr-FR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 </a:t>
            </a:r>
            <a:r>
              <a:rPr lang="fr-FR" dirty="0" smtClean="0"/>
              <a:t>Ce dispositif, peu fiable, n'est plus utilisé sur les avions de </a:t>
            </a:r>
            <a:r>
              <a:rPr lang="fr-FR" dirty="0" smtClean="0"/>
              <a:t>ligne</a:t>
            </a:r>
            <a:r>
              <a:rPr lang="fr-FR" dirty="0" smtClean="0"/>
              <a:t>.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39119" y="203232"/>
            <a:ext cx="531376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/>
              <a:t>Avertisseurs de givrage, types, utilisation et indications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4815104" y="674903"/>
            <a:ext cx="2561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Détection </a:t>
            </a:r>
            <a:r>
              <a:rPr lang="fr-FR" dirty="0"/>
              <a:t>manométrique</a:t>
            </a:r>
          </a:p>
        </p:txBody>
      </p:sp>
    </p:spTree>
    <p:extLst>
      <p:ext uri="{BB962C8B-B14F-4D97-AF65-F5344CB8AC3E}">
        <p14:creationId xmlns:p14="http://schemas.microsoft.com/office/powerpoint/2010/main" val="19718629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87592" y="1400584"/>
            <a:ext cx="5057388" cy="471718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202597" y="1546583"/>
            <a:ext cx="6535659" cy="42473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Cette </a:t>
            </a:r>
            <a:r>
              <a:rPr lang="fr-FR" dirty="0"/>
              <a:t>sonde, parfois appelée sonde « </a:t>
            </a:r>
            <a:r>
              <a:rPr lang="fr-FR" dirty="0" err="1"/>
              <a:t>Rosemount</a:t>
            </a:r>
            <a:r>
              <a:rPr lang="fr-FR" dirty="0"/>
              <a:t> » du nom d'un fabricant, fonctionne sur le principe suivant.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Un </a:t>
            </a:r>
            <a:r>
              <a:rPr lang="fr-FR" dirty="0"/>
              <a:t>doigt métallique est soumis à des vibrations d'une fréquence déterminée.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Toute </a:t>
            </a:r>
            <a:r>
              <a:rPr lang="fr-FR" dirty="0"/>
              <a:t>accrétion (accumulation de glace) modifie la fréquence de vibration de cette sonde. </a:t>
            </a:r>
            <a:endParaRPr lang="fr-FR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Cette </a:t>
            </a:r>
            <a:r>
              <a:rPr lang="fr-FR" dirty="0"/>
              <a:t>variation est détectée par un boîtier électronique, qui déclenche une alarme au delà d'une épaisseur prédéterminée.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La </a:t>
            </a:r>
            <a:r>
              <a:rPr lang="fr-FR" dirty="0"/>
              <a:t>sonde est dégivrée régulièrement afin que le système puisse évaluer la sévérité du givrage</a:t>
            </a:r>
            <a:r>
              <a:rPr lang="fr-FR" dirty="0" smtClean="0"/>
              <a:t>.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39119" y="94375"/>
            <a:ext cx="531376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/>
              <a:t>Avertisseurs de givrage, types, utilisation et indications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3577349" y="502852"/>
            <a:ext cx="4655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Sonde vibrante (Magnéto </a:t>
            </a:r>
            <a:r>
              <a:rPr lang="fr-FR" dirty="0" err="1"/>
              <a:t>scriptive</a:t>
            </a:r>
            <a:r>
              <a:rPr lang="fr-FR" dirty="0"/>
              <a:t> </a:t>
            </a:r>
            <a:r>
              <a:rPr lang="fr-FR" dirty="0" err="1"/>
              <a:t>ice</a:t>
            </a:r>
            <a:r>
              <a:rPr lang="fr-FR" dirty="0"/>
              <a:t> detector)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643692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3592" y="1248682"/>
            <a:ext cx="6907513" cy="507831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Ce </a:t>
            </a:r>
            <a:r>
              <a:rPr lang="fr-FR" dirty="0"/>
              <a:t>dispositif de détection est fiable et sensible (0,5 mm d'accumulation de givre).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On </a:t>
            </a:r>
            <a:r>
              <a:rPr lang="fr-FR" dirty="0"/>
              <a:t>le trouve sur de nombreux avions de transport.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L information transmise par ce type </a:t>
            </a:r>
            <a:r>
              <a:rPr lang="fr-FR" dirty="0" smtClean="0"/>
              <a:t>de sonde </a:t>
            </a:r>
            <a:r>
              <a:rPr lang="fr-FR" dirty="0"/>
              <a:t>peut avoir deux seuils de détection : givrage et givrage sévère.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Selon les avions, ceci peut se manifester par des alarmes de givrage ou la mise </a:t>
            </a:r>
            <a:r>
              <a:rPr lang="fr-FR" dirty="0" smtClean="0"/>
              <a:t>en marche automatique </a:t>
            </a:r>
            <a:r>
              <a:rPr lang="fr-FR" dirty="0"/>
              <a:t>en </a:t>
            </a:r>
            <a:r>
              <a:rPr lang="fr-FR" dirty="0" smtClean="0"/>
              <a:t>vol des </a:t>
            </a:r>
            <a:r>
              <a:rPr lang="fr-FR" dirty="0"/>
              <a:t>systèmes de protection contre le givrage </a:t>
            </a:r>
            <a:endParaRPr lang="fr-FR" dirty="0" smtClean="0"/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 smtClean="0"/>
              <a:t>des </a:t>
            </a:r>
            <a:r>
              <a:rPr lang="fr-FR" dirty="0"/>
              <a:t>réacteurs </a:t>
            </a:r>
            <a:endParaRPr lang="fr-FR" dirty="0" smtClean="0"/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 smtClean="0"/>
              <a:t>éventuellement</a:t>
            </a:r>
            <a:r>
              <a:rPr lang="fr-FR" dirty="0"/>
              <a:t>, des ailes </a:t>
            </a:r>
            <a:endParaRPr lang="fr-FR" dirty="0" smtClean="0"/>
          </a:p>
          <a:p>
            <a:pPr algn="just">
              <a:lnSpc>
                <a:spcPct val="150000"/>
              </a:lnSpc>
            </a:pPr>
            <a:r>
              <a:rPr lang="fr-FR" dirty="0" smtClean="0"/>
              <a:t>la </a:t>
            </a:r>
            <a:r>
              <a:rPr lang="fr-FR" dirty="0"/>
              <a:t>mise en marche de l'antigivrage réacteurs au sol est une opération </a:t>
            </a:r>
            <a:r>
              <a:rPr lang="fr-FR" dirty="0" smtClean="0"/>
              <a:t>manuelle.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3439119" y="94375"/>
            <a:ext cx="531376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/>
              <a:t>Avertisseurs de givrage, types, utilisation et indications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3577349" y="502852"/>
            <a:ext cx="4655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Sonde vibrante (Magnéto </a:t>
            </a:r>
            <a:r>
              <a:rPr lang="fr-FR" dirty="0" err="1"/>
              <a:t>scriptive</a:t>
            </a:r>
            <a:r>
              <a:rPr lang="fr-FR" dirty="0"/>
              <a:t> </a:t>
            </a:r>
            <a:r>
              <a:rPr lang="fr-FR" dirty="0" err="1"/>
              <a:t>ice</a:t>
            </a:r>
            <a:r>
              <a:rPr lang="fr-FR"/>
              <a:t> </a:t>
            </a:r>
            <a:r>
              <a:rPr lang="fr-FR" smtClean="0"/>
              <a:t>detector)</a:t>
            </a:r>
            <a:endParaRPr lang="fr-FR" dirty="0"/>
          </a:p>
        </p:txBody>
      </p:sp>
      <p:pic>
        <p:nvPicPr>
          <p:cNvPr id="7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39000" y="1612169"/>
            <a:ext cx="471447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622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307607" y="196334"/>
            <a:ext cx="333514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ctr"/>
            <a:r>
              <a:rPr lang="fr-FR" dirty="0" smtClean="0"/>
              <a:t>Conditions </a:t>
            </a:r>
            <a:r>
              <a:rPr lang="fr-FR" dirty="0"/>
              <a:t>favorables au givrage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764" y="764131"/>
            <a:ext cx="3282638" cy="24588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198250" y="1993536"/>
            <a:ext cx="7826828" cy="295786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Certains </a:t>
            </a:r>
            <a:r>
              <a:rPr lang="fr-FR" dirty="0"/>
              <a:t>avions sont équipés de systèmes de détection qui alertent l’équipage lorsque les conditions sont favorables au givrage.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Il existe deux possibilités de lutte contre le givrage :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/>
              <a:t>Le traitement préventif qui consiste à prévenir donc empêcher l’apparition du givre, c’est l’antigivrage ;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/>
              <a:t>Le traitement curatif qui consiste à détruire donc faire disparaître la couche de givre, c’est le dégivrage.</a:t>
            </a:r>
            <a:endParaRPr lang="fr-FR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1764" y="3581323"/>
            <a:ext cx="3282638" cy="218444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962380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14269" y="1249741"/>
            <a:ext cx="7982674" cy="50353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D'un point de vue opérationnel, on considère qu'il y a risque de givrage quand les deux conditions suivantes sont remplies :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 smtClean="0"/>
              <a:t>présence d'humidité ; 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 smtClean="0"/>
              <a:t>température inférieure à un seuil faiblement positif (par exemple, inférieure à + 10 °C sur B777) ; </a:t>
            </a:r>
            <a:endParaRPr lang="fr-FR" dirty="0" smtClean="0"/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 smtClean="0"/>
              <a:t>ceci </a:t>
            </a:r>
            <a:r>
              <a:rPr lang="fr-FR" dirty="0" smtClean="0"/>
              <a:t>permet de préserver une marge de sécurité vis-à-vis des zones de l'avion où la température locale pourrait être inférieure à la température indiquée.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Un avion doit être exempt de toute trace de givre ou de glace au décollage. </a:t>
            </a:r>
            <a:endParaRPr lang="fr-FR" dirty="0" smtClean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C'est </a:t>
            </a:r>
            <a:r>
              <a:rPr lang="fr-FR" dirty="0" smtClean="0"/>
              <a:t>le concept de « l'avion propre », valable aussi sur les avions légers.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 traitement des avions au sol par des moyens aéroportuaires est au programme du certificat 070 </a:t>
            </a:r>
            <a:r>
              <a:rPr lang="fr-FR" dirty="0" smtClean="0"/>
              <a:t>«Procédures opérationnelles».</a:t>
            </a:r>
            <a:endParaRPr lang="fr-FR" dirty="0" smtClean="0"/>
          </a:p>
        </p:txBody>
      </p:sp>
      <p:sp>
        <p:nvSpPr>
          <p:cNvPr id="5" name="Rectangle 4"/>
          <p:cNvSpPr/>
          <p:nvPr/>
        </p:nvSpPr>
        <p:spPr>
          <a:xfrm>
            <a:off x="3888371" y="174562"/>
            <a:ext cx="380565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/>
              <a:t>Systèmes d’antigivrage et de dégivrage</a:t>
            </a:r>
          </a:p>
        </p:txBody>
      </p:sp>
      <p:sp>
        <p:nvSpPr>
          <p:cNvPr id="6" name="Rectangle 5"/>
          <p:cNvSpPr/>
          <p:nvPr/>
        </p:nvSpPr>
        <p:spPr>
          <a:xfrm>
            <a:off x="5228512" y="647619"/>
            <a:ext cx="1125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smtClean="0"/>
              <a:t>Le givrage</a:t>
            </a:r>
            <a:endParaRPr lang="en-US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3398" y="3651155"/>
            <a:ext cx="2619375" cy="1743075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3398" y="1155247"/>
            <a:ext cx="2466975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55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70112" y="3441994"/>
            <a:ext cx="6803574" cy="120032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har char="2"/>
            </a:pPr>
            <a:r>
              <a:rPr lang="fr-FR" b="1" dirty="0" smtClean="0">
                <a:solidFill>
                  <a:srgbClr val="000000"/>
                </a:solidFill>
              </a:rPr>
              <a:t>- </a:t>
            </a:r>
            <a:r>
              <a:rPr lang="fr-FR" b="1" u="sng" dirty="0">
                <a:solidFill>
                  <a:srgbClr val="000000"/>
                </a:solidFill>
              </a:rPr>
              <a:t>Dégivrage</a:t>
            </a:r>
            <a:endParaRPr lang="fr-FR" b="1" dirty="0">
              <a:solidFill>
                <a:srgbClr val="000000"/>
              </a:solidFill>
            </a:endParaRPr>
          </a:p>
          <a:p>
            <a:r>
              <a:rPr lang="fr-FR" dirty="0">
                <a:solidFill>
                  <a:srgbClr val="000000"/>
                </a:solidFill>
              </a:rPr>
              <a:t>Les systèmes de dégivrage concernent les éléments suivants :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ailes </a:t>
            </a:r>
            <a:r>
              <a:rPr lang="fr-FR" dirty="0">
                <a:solidFill>
                  <a:srgbClr val="000000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éventuellement empennage sur certains types d'avions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67931" y="294305"/>
            <a:ext cx="4856138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 smtClean="0">
                <a:solidFill>
                  <a:srgbClr val="000000"/>
                </a:solidFill>
              </a:rPr>
              <a:t>Composants de l'avion protégés contre le 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70111" y="1153568"/>
            <a:ext cx="6803575" cy="20313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Char char="1"/>
            </a:pPr>
            <a:r>
              <a:rPr lang="fr-FR" b="1" dirty="0" smtClean="0">
                <a:solidFill>
                  <a:srgbClr val="000000"/>
                </a:solidFill>
              </a:rPr>
              <a:t>- </a:t>
            </a:r>
            <a:r>
              <a:rPr lang="fr-FR" b="1" u="sng" dirty="0" smtClean="0">
                <a:solidFill>
                  <a:srgbClr val="000000"/>
                </a:solidFill>
              </a:rPr>
              <a:t>Antigivrage</a:t>
            </a:r>
            <a:endParaRPr lang="fr-FR" b="1" dirty="0" smtClean="0">
              <a:solidFill>
                <a:srgbClr val="000000"/>
              </a:solidFill>
            </a:endParaRPr>
          </a:p>
          <a:p>
            <a:r>
              <a:rPr lang="fr-FR" dirty="0" smtClean="0">
                <a:solidFill>
                  <a:srgbClr val="000000"/>
                </a:solidFill>
              </a:rPr>
              <a:t>Les systèmes d'antigivrage concernent les éléments suivants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entrées d'air des réacteurs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s</a:t>
            </a:r>
            <a:r>
              <a:rPr lang="fr-FR" dirty="0" smtClean="0">
                <a:solidFill>
                  <a:srgbClr val="000000"/>
                </a:solidFill>
              </a:rPr>
              <a:t>ondes 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pare-brise 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hélices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drains d'évacuation d'eau.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70112" y="5080565"/>
            <a:ext cx="6803574" cy="120032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dirty="0" smtClean="0">
                <a:solidFill>
                  <a:srgbClr val="000000"/>
                </a:solidFill>
              </a:rPr>
              <a:t>Sur les avions lents (avions à moteurs à pistons, turbopropulseurs), l'empennage est dégivré. </a:t>
            </a:r>
          </a:p>
          <a:p>
            <a:pPr algn="just"/>
            <a:r>
              <a:rPr lang="fr-FR" dirty="0" smtClean="0">
                <a:solidFill>
                  <a:srgbClr val="000000"/>
                </a:solidFill>
              </a:rPr>
              <a:t>Les avions rapides (jets) ne subissant pas de givrage significatif au niveau de l'empennage, il n'est pas dégivré, sauf de rares exceptions.</a:t>
            </a:r>
            <a:endParaRPr lang="fr-FR" dirty="0">
              <a:solidFill>
                <a:srgbClr val="000000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612" y="1521577"/>
            <a:ext cx="4656394" cy="430329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704502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67931" y="294305"/>
            <a:ext cx="4856138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 smtClean="0">
                <a:solidFill>
                  <a:srgbClr val="000000"/>
                </a:solidFill>
              </a:rPr>
              <a:t>Composants de l'avion protégés contre le 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67931" y="722841"/>
            <a:ext cx="48941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8923" y="1417461"/>
            <a:ext cx="11032176" cy="21268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smtClean="0">
                <a:solidFill>
                  <a:srgbClr val="000000"/>
                </a:solidFill>
              </a:rPr>
              <a:t>Les systèmes destinés à protéger l'avion contre le givrage sont classés en quatre familles :</a:t>
            </a:r>
            <a:endParaRPr lang="fr-FR" b="0" i="0" u="none" strike="noStrike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systèmes pneumatiques thermiques, qui utilisent la chaleur de l'air prélevé sur les réacteurs ;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systèmes pneumatiques mécaniques, qui utilisent la pression de l'air prélevé sur les turbopropulseurs ;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systèmes électriques, qui utilisent des éléments chauffants ;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systèmes à fluide, qui utilisent les propriétés chimiques de certains liquides.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195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74913" y="1326952"/>
            <a:ext cx="7717973" cy="507831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b="1" dirty="0" smtClean="0"/>
              <a:t>1- La </a:t>
            </a:r>
            <a:r>
              <a:rPr lang="fr-FR" b="1" dirty="0"/>
              <a:t>génération </a:t>
            </a:r>
            <a:r>
              <a:rPr lang="fr-FR" b="1" dirty="0" smtClean="0"/>
              <a:t>pneumatique thermique</a:t>
            </a:r>
          </a:p>
          <a:p>
            <a:r>
              <a:rPr lang="fr-FR" dirty="0" smtClean="0"/>
              <a:t>L’air chaud est prélevé sur le compresseur HP et acheminé vers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les bords d’attaque voilure (avions </a:t>
            </a:r>
            <a:r>
              <a:rPr lang="fr-FR" dirty="0" err="1" smtClean="0"/>
              <a:t>transoniques</a:t>
            </a:r>
            <a:r>
              <a:rPr lang="fr-FR" dirty="0" smtClean="0"/>
              <a:t>)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les entrées d’air moteur et premier étage compresseur BP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 réchauffeur carburant (si installé)</a:t>
            </a:r>
          </a:p>
          <a:p>
            <a:endParaRPr lang="fr-FR" dirty="0" smtClean="0"/>
          </a:p>
          <a:p>
            <a:r>
              <a:rPr lang="fr-FR" b="1" dirty="0" smtClean="0"/>
              <a:t>2- La </a:t>
            </a:r>
            <a:r>
              <a:rPr lang="fr-FR" b="1" dirty="0"/>
              <a:t>génération pneumatique mécanique</a:t>
            </a:r>
          </a:p>
          <a:p>
            <a:r>
              <a:rPr lang="fr-FR" dirty="0" smtClean="0"/>
              <a:t>L’air </a:t>
            </a:r>
            <a:r>
              <a:rPr lang="fr-FR" dirty="0"/>
              <a:t>est prélevé sur le compresseur GTR ou GTP et utilisé séquentiellement en pression et dépression sur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/>
              <a:t>bords d’attaque voilure et empennages (avions subsoniques)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les </a:t>
            </a:r>
            <a:r>
              <a:rPr lang="fr-FR" dirty="0"/>
              <a:t>entrées d’air GTP (exemple ATR 42</a:t>
            </a:r>
            <a:r>
              <a:rPr lang="fr-FR" dirty="0" smtClean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r>
              <a:rPr lang="fr-FR" b="1" dirty="0" smtClean="0"/>
              <a:t>3- La </a:t>
            </a:r>
            <a:r>
              <a:rPr lang="fr-FR" b="1" dirty="0"/>
              <a:t>génération électrique qui permet d’alimenter des résistances chauffantes qui protègent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pare-brise </a:t>
            </a:r>
            <a:r>
              <a:rPr lang="fr-FR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 smtClean="0"/>
              <a:t>pitots</a:t>
            </a:r>
            <a:r>
              <a:rPr lang="fr-FR" dirty="0"/>
              <a:t>, prises statiques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panneaux </a:t>
            </a:r>
            <a:r>
              <a:rPr lang="fr-FR" dirty="0"/>
              <a:t>services eaux, mats d’évacuation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hélices</a:t>
            </a:r>
            <a:r>
              <a:rPr lang="fr-FR" dirty="0"/>
              <a:t>, entrées d’air GTP, cônes </a:t>
            </a:r>
            <a:r>
              <a:rPr lang="fr-FR" dirty="0" smtClean="0"/>
              <a:t>;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3667931" y="294305"/>
            <a:ext cx="4856138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 smtClean="0">
                <a:solidFill>
                  <a:srgbClr val="000000"/>
                </a:solidFill>
              </a:rPr>
              <a:t>Composants de l'avion protégés contre le 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67931" y="722841"/>
            <a:ext cx="48941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/>
          <a:srcRect b="57087"/>
          <a:stretch/>
        </p:blipFill>
        <p:spPr>
          <a:xfrm>
            <a:off x="8562091" y="1326952"/>
            <a:ext cx="3403887" cy="24101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508284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9913" y="1553924"/>
            <a:ext cx="11032176" cy="461985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</a:t>
            </a:r>
            <a:r>
              <a:rPr lang="fr-FR" dirty="0">
                <a:solidFill>
                  <a:srgbClr val="000000"/>
                </a:solidFill>
              </a:rPr>
              <a:t>systèmes à air chaud équipent les avions propulsés par des réacteurs, car ces </a:t>
            </a:r>
            <a:r>
              <a:rPr lang="fr-FR" dirty="0" smtClean="0">
                <a:solidFill>
                  <a:srgbClr val="000000"/>
                </a:solidFill>
              </a:rPr>
              <a:t>type </a:t>
            </a:r>
            <a:r>
              <a:rPr lang="fr-FR" dirty="0">
                <a:solidFill>
                  <a:srgbClr val="000000"/>
                </a:solidFill>
              </a:rPr>
              <a:t>de propulseurs ont une bonne capacité de production d'air chaud.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dispositifs </a:t>
            </a:r>
            <a:r>
              <a:rPr lang="fr-FR" dirty="0">
                <a:solidFill>
                  <a:srgbClr val="000000"/>
                </a:solidFill>
              </a:rPr>
              <a:t>d'antigivrage/dégivrage à air chaud sont alimentés par de </a:t>
            </a:r>
            <a:r>
              <a:rPr lang="fr-FR" b="1" dirty="0">
                <a:solidFill>
                  <a:srgbClr val="000000"/>
                </a:solidFill>
              </a:rPr>
              <a:t>l'air prélevé sur les compresseurs HP des réacteurs.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Ces dispositifs </a:t>
            </a:r>
            <a:r>
              <a:rPr lang="fr-FR" b="1" dirty="0">
                <a:solidFill>
                  <a:srgbClr val="000000"/>
                </a:solidFill>
              </a:rPr>
              <a:t>n'affectent pas les caractéristiques aérodynamiques </a:t>
            </a:r>
            <a:r>
              <a:rPr lang="fr-FR" dirty="0">
                <a:solidFill>
                  <a:srgbClr val="000000"/>
                </a:solidFill>
              </a:rPr>
              <a:t>de la voilure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Par </a:t>
            </a:r>
            <a:r>
              <a:rPr lang="fr-FR" dirty="0">
                <a:solidFill>
                  <a:srgbClr val="000000"/>
                </a:solidFill>
              </a:rPr>
              <a:t>contre, en augmentant la quantité d'air prélevée sur les réacteurs, ils ont une incidence sur leur fonctionnement.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Lorsqu'un dispositif pneumatique thermique est mis en service, </a:t>
            </a:r>
            <a:r>
              <a:rPr lang="fr-FR" b="1" dirty="0">
                <a:solidFill>
                  <a:srgbClr val="000000"/>
                </a:solidFill>
              </a:rPr>
              <a:t>la poussée </a:t>
            </a:r>
            <a:r>
              <a:rPr lang="fr-FR" b="1" dirty="0" smtClean="0">
                <a:solidFill>
                  <a:srgbClr val="000000"/>
                </a:solidFill>
              </a:rPr>
              <a:t>maximale </a:t>
            </a:r>
            <a:r>
              <a:rPr lang="fr-FR" b="1" dirty="0">
                <a:solidFill>
                  <a:srgbClr val="000000"/>
                </a:solidFill>
              </a:rPr>
              <a:t>des réacteurs diminue, 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ce </a:t>
            </a:r>
            <a:r>
              <a:rPr lang="fr-FR" dirty="0">
                <a:solidFill>
                  <a:srgbClr val="000000"/>
                </a:solidFill>
              </a:rPr>
              <a:t>qui peut avoir des conséquences sur la masse maximale </a:t>
            </a:r>
            <a:r>
              <a:rPr lang="fr-FR" dirty="0" smtClean="0">
                <a:solidFill>
                  <a:srgbClr val="000000"/>
                </a:solidFill>
              </a:rPr>
              <a:t>au </a:t>
            </a:r>
            <a:r>
              <a:rPr lang="fr-FR" dirty="0">
                <a:solidFill>
                  <a:srgbClr val="000000"/>
                </a:solidFill>
              </a:rPr>
              <a:t>décollage.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Par </a:t>
            </a:r>
            <a:r>
              <a:rPr lang="fr-FR" dirty="0">
                <a:solidFill>
                  <a:srgbClr val="000000"/>
                </a:solidFill>
              </a:rPr>
              <a:t>ailleurs, leur régime de ralenti est augmenté et les allumeurs sont mis en service pour se prémunir contre une extinction.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81687" y="259703"/>
            <a:ext cx="489416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Différents systèmes d'</a:t>
            </a:r>
            <a:r>
              <a:rPr lang="fr-FR" b="1" dirty="0" err="1" smtClean="0">
                <a:solidFill>
                  <a:srgbClr val="000000"/>
                </a:solidFill>
              </a:rPr>
              <a:t>antigivraqe</a:t>
            </a:r>
            <a:r>
              <a:rPr lang="fr-FR" b="1" dirty="0" smtClean="0">
                <a:solidFill>
                  <a:srgbClr val="000000"/>
                </a:solidFill>
              </a:rPr>
              <a:t> et de dégivrage</a:t>
            </a:r>
            <a:endParaRPr lang="fr-FR" b="0" i="0" strike="noStrike" dirty="0" smtClean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02498" y="804677"/>
            <a:ext cx="3652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 smtClean="0">
                <a:solidFill>
                  <a:srgbClr val="000000"/>
                </a:solidFill>
              </a:rPr>
              <a:t>Systèmes pneumatiques thermiques</a:t>
            </a:r>
            <a:endParaRPr lang="fr-FR" b="0" i="0" u="none" strike="noStrike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29152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 algn="just">
          <a:defRPr dirty="0" smtClean="0"/>
        </a:defPPr>
      </a:lstStyle>
      <a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3194</Words>
  <Application>Microsoft Office PowerPoint</Application>
  <PresentationFormat>Grand écran</PresentationFormat>
  <Paragraphs>255</Paragraphs>
  <Slides>36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Courier New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Ahmed Youssef</dc:creator>
  <cp:lastModifiedBy>Ahmed Youssef</cp:lastModifiedBy>
  <cp:revision>25</cp:revision>
  <dcterms:created xsi:type="dcterms:W3CDTF">2022-10-23T09:33:38Z</dcterms:created>
  <dcterms:modified xsi:type="dcterms:W3CDTF">2022-11-10T18:33:07Z</dcterms:modified>
</cp:coreProperties>
</file>

<file path=docProps/thumbnail.jpeg>
</file>